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72" r:id="rId4"/>
    <p:sldId id="273" r:id="rId5"/>
    <p:sldId id="261" r:id="rId6"/>
    <p:sldId id="267" r:id="rId7"/>
    <p:sldId id="258" r:id="rId8"/>
    <p:sldId id="259" r:id="rId9"/>
    <p:sldId id="265" r:id="rId10"/>
    <p:sldId id="270" r:id="rId11"/>
    <p:sldId id="271" r:id="rId12"/>
    <p:sldId id="274" r:id="rId13"/>
    <p:sldId id="275" r:id="rId14"/>
    <p:sldId id="280" r:id="rId15"/>
    <p:sldId id="262" r:id="rId16"/>
    <p:sldId id="263" r:id="rId17"/>
    <p:sldId id="268" r:id="rId18"/>
    <p:sldId id="264" r:id="rId19"/>
    <p:sldId id="266" r:id="rId20"/>
    <p:sldId id="269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F9A61-90E5-4ECD-B5B2-175B67571124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2D846-8B01-4E32-A5F4-210C5E057C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3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2D846-8B01-4E32-A5F4-210C5E057C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8449-C6BE-407E-BC2D-B546D27AB161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E901-2D84-4F32-B85E-3109A9F2EE37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56D3-24E5-4792-B34A-84F81E3FF61A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7DEA-780C-456A-BBAA-64B74F6B0EAC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F1E-E044-48DC-B0A7-EC66F6866437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EA1-24DA-457C-BE07-394C319EF72D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1908-FF0A-46FB-B49D-80F9CFBED9D3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09B4-ED8B-4130-805A-5D14C3D330E7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6B73-96FE-419A-AEAB-6222E24C6302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A92F-3A7C-485D-A5C3-2105DB3FF198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2644-B550-4703-844C-765DF27BA047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5B8C6-ADCE-4CA7-BE24-C8E3A6115CEF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i="1" u="sng" dirty="0" smtClean="0"/>
              <a:t>USES </a:t>
            </a:r>
            <a:br>
              <a:rPr lang="en-US" sz="8000" b="1" i="1" u="sng" dirty="0" smtClean="0"/>
            </a:br>
            <a:r>
              <a:rPr lang="en-US" sz="8000" b="1" i="1" u="sng" dirty="0" smtClean="0"/>
              <a:t>OF </a:t>
            </a:r>
            <a:br>
              <a:rPr lang="en-US" sz="8000" b="1" i="1" u="sng" dirty="0" smtClean="0"/>
            </a:br>
            <a:r>
              <a:rPr lang="en-US" sz="8000" b="1" i="1" u="sng" dirty="0" smtClean="0"/>
              <a:t>REPERTORY</a:t>
            </a:r>
            <a:endParaRPr lang="en-US" sz="8000" b="1" i="1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5" name="TextBox 2"/>
          <p:cNvSpPr txBox="1">
            <a:spLocks noGrp="1"/>
          </p:cNvSpPr>
          <p:nvPr>
            <p:ph type="subTitle" idx="1"/>
          </p:nvPr>
        </p:nvSpPr>
        <p:spPr>
          <a:xfrm>
            <a:off x="3635896" y="4941168"/>
            <a:ext cx="6400800" cy="136652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V. SATHISH KUMAR, M.D (</a:t>
            </a:r>
            <a:r>
              <a:rPr lang="en-US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 and Professor, Department of Repertory</a:t>
            </a:r>
          </a:p>
          <a:p>
            <a:r>
              <a:rPr lang="en-US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Sarada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Krishna Homoeopathic Medical College</a:t>
            </a:r>
          </a:p>
          <a:p>
            <a:r>
              <a:rPr lang="en-US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Kulasekharam</a:t>
            </a:r>
            <a:endParaRPr lang="en-IN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</a:rPr>
              <a:t>LIMITATIONS (Contd..)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There are many rubrics, which are not represented well . Therefore, they cannot guide a physician properly in the selection of a simillimum.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If the physician makes a mistake at the beginning ,by ignoring the person and just counting the symptoms and marks, then using a repertory will be futile.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4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</a:rPr>
              <a:t>LIMITATIONS (Contd..)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repertory cannot give guidance regarding the potency, doses and repetition schedule.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Nosodes are not represented properly in any repertory.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Handling and use of repertory cannot be independent of the knowledge in Materia Medica 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Organon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or clinical subjects ,as well as knowledge of human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40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5200" b="1" i="1" u="sng" dirty="0" smtClean="0">
                <a:solidFill>
                  <a:schemeClr val="accent4">
                    <a:lumMod val="75000"/>
                  </a:schemeClr>
                </a:solidFill>
              </a:rPr>
              <a:t>LIMITATIONS (Contd..)</a:t>
            </a:r>
            <a:endParaRPr lang="en-US" sz="5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Each repertory has its own gradation of remedies. One must master how the gradations are given in each repertory.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Gradation varies under similar rubrics in different repertories.  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Very few latest repertories show the source of each remedy.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There are many similar rubrics in one repertory, which are difficult to differentiate from each other.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i="1" u="sng" dirty="0" smtClean="0">
                <a:solidFill>
                  <a:schemeClr val="accent4">
                    <a:lumMod val="75000"/>
                  </a:schemeClr>
                </a:solidFill>
              </a:rPr>
              <a:t>LIMITATIONS (Contd..)</a:t>
            </a:r>
            <a:endParaRPr lang="en-US" sz="4400" b="1" i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Similar rubrics in different repertories consist of different remedies.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Family history or past history are not well presented in the repertories.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lot of misplaced rubrics can be seen in different sections of repertory. 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6600"/>
                </a:solidFill>
              </a:rPr>
              <a:t>TERMINOLOGIES 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428604"/>
            <a:ext cx="8572560" cy="614366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56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RUBRICS : 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2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word rubric originated from Latin word  “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rubrica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 . It means a heading , a  guiding rule. In repertory  rubrics are the  headings  and   sub-headings  which list a  group of  drugs  or a drug. These  headings are the  converted  form of the symptoms of a 	 patient or drugs, thus a rubric is the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repertorial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language of  representing   symptom.</a:t>
            </a:r>
          </a:p>
          <a:p>
            <a:pPr algn="l">
              <a:lnSpc>
                <a:spcPct val="90000"/>
              </a:lnSpc>
            </a:pPr>
            <a:endParaRPr lang="en-US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</a:pPr>
            <a:endParaRPr lang="en-US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General rubric		 		Sub-rubric</a:t>
            </a: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Similar rubrics		 	Particular rubric</a:t>
            </a: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Pathological rubric	 		Clinical rubric</a:t>
            </a: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Eliminating rubric	 		Cross-reference</a:t>
            </a:r>
          </a:p>
          <a:p>
            <a:pPr algn="l">
              <a:lnSpc>
                <a:spcPct val="90000"/>
              </a:lnSpc>
            </a:pPr>
            <a:endParaRPr lang="en-US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58" y="357166"/>
            <a:ext cx="8358246" cy="6143668"/>
          </a:xfrm>
        </p:spPr>
        <p:txBody>
          <a:bodyPr>
            <a:normAutofit fontScale="92500"/>
          </a:bodyPr>
          <a:lstStyle/>
          <a:p>
            <a:endParaRPr lang="en-US" sz="1100" b="1" dirty="0" smtClean="0">
              <a:latin typeface="Times New Roman" pitchFamily="18" charset="0"/>
            </a:endParaRPr>
          </a:p>
          <a:p>
            <a:endParaRPr lang="en-US" sz="1600" b="1" u="sng" dirty="0" smtClean="0">
              <a:latin typeface="Times New Roman" pitchFamily="18" charset="0"/>
            </a:endParaRPr>
          </a:p>
          <a:p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General rubrics:</a:t>
            </a:r>
            <a:r>
              <a:rPr lang="en-US" sz="3600" b="1" dirty="0" smtClean="0">
                <a:latin typeface="Times New Roman" pitchFamily="18" charset="0"/>
              </a:rPr>
              <a:t> -  </a:t>
            </a:r>
            <a:r>
              <a:rPr lang="en-US" sz="3600" dirty="0" smtClean="0">
                <a:latin typeface="Times New Roman" pitchFamily="18" charset="0"/>
              </a:rPr>
              <a:t>These are the main rubrics / main headings under different chapters. They are mentioned as side headings and usually contain a larger number of medicines. They are also called super rubrics.</a:t>
            </a:r>
          </a:p>
          <a:p>
            <a:endParaRPr lang="en-US" sz="3600" b="1" dirty="0" smtClean="0">
              <a:latin typeface="Times New Roman" pitchFamily="18" charset="0"/>
            </a:endParaRPr>
          </a:p>
          <a:p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Sub-rubrics: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- </a:t>
            </a:r>
            <a:r>
              <a:rPr lang="en-US" sz="3600" dirty="0" smtClean="0">
                <a:latin typeface="Times New Roman" pitchFamily="18" charset="0"/>
              </a:rPr>
              <a:t>These are the further divisions of rubrics. Commonly they are mentioned below the general rubrics. Usually they qualify or modify the general rubrics.</a:t>
            </a:r>
          </a:p>
          <a:p>
            <a:endParaRPr lang="en-US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3820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u="sng" dirty="0" smtClean="0">
                <a:solidFill>
                  <a:srgbClr val="C00000"/>
                </a:solidFill>
                <a:latin typeface="Times New Roman" pitchFamily="18" charset="0"/>
              </a:rPr>
              <a:t>Similar rubric:</a:t>
            </a:r>
            <a:r>
              <a:rPr lang="en-US" sz="39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900" dirty="0" smtClean="0">
                <a:latin typeface="Times New Roman" pitchFamily="18" charset="0"/>
              </a:rPr>
              <a:t>- Those rubrics which resembles or correspond in meaning</a:t>
            </a:r>
            <a:r>
              <a:rPr lang="en-US" sz="3900" dirty="0" smtClean="0"/>
              <a:t>.</a:t>
            </a:r>
            <a:r>
              <a:rPr lang="en-US" sz="3900" b="1" u="sng" dirty="0" smtClean="0">
                <a:latin typeface="Times New Roman" pitchFamily="18" charset="0"/>
              </a:rPr>
              <a:t> </a:t>
            </a:r>
          </a:p>
          <a:p>
            <a:endParaRPr lang="en-US" sz="3900" b="1" u="sng" dirty="0" smtClean="0">
              <a:latin typeface="Times New Roman" pitchFamily="18" charset="0"/>
            </a:endParaRPr>
          </a:p>
          <a:p>
            <a:r>
              <a:rPr lang="en-US" sz="3900" b="1" u="sng" dirty="0" smtClean="0">
                <a:solidFill>
                  <a:srgbClr val="C00000"/>
                </a:solidFill>
                <a:latin typeface="Times New Roman" pitchFamily="18" charset="0"/>
              </a:rPr>
              <a:t>Particular rubrics:</a:t>
            </a:r>
            <a:r>
              <a:rPr lang="en-US" sz="39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900" dirty="0" smtClean="0">
                <a:latin typeface="Times New Roman" pitchFamily="18" charset="0"/>
              </a:rPr>
              <a:t>- Rubrics related to the parts or organ are called particular rubric.</a:t>
            </a:r>
          </a:p>
          <a:p>
            <a:endParaRPr lang="en-US" sz="3900" dirty="0" smtClean="0">
              <a:latin typeface="Times New Roman" pitchFamily="18" charset="0"/>
            </a:endParaRPr>
          </a:p>
          <a:p>
            <a:r>
              <a:rPr lang="en-US" sz="3900" b="1" u="sng" dirty="0" smtClean="0">
                <a:solidFill>
                  <a:srgbClr val="C00000"/>
                </a:solidFill>
                <a:latin typeface="Times New Roman" pitchFamily="18" charset="0"/>
              </a:rPr>
              <a:t>Pathological rubrics:</a:t>
            </a:r>
            <a:r>
              <a:rPr lang="en-US" sz="39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900" dirty="0" smtClean="0">
                <a:latin typeface="Times New Roman" pitchFamily="18" charset="0"/>
              </a:rPr>
              <a:t>- Rubrics which represents some pathological changes or conditions are called pathological rubrics like – inflammation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067800" cy="6858000"/>
          </a:xfrm>
        </p:spPr>
        <p:txBody>
          <a:bodyPr>
            <a:normAutofit/>
          </a:bodyPr>
          <a:lstStyle/>
          <a:p>
            <a:endParaRPr lang="en-US" sz="3400" b="1" u="sng" dirty="0" smtClean="0">
              <a:latin typeface="Times New Roman" pitchFamily="18" charset="0"/>
            </a:endParaRPr>
          </a:p>
          <a:p>
            <a:endParaRPr lang="en-US" sz="3400" b="1" u="sng" dirty="0" smtClean="0">
              <a:latin typeface="Times New Roman" pitchFamily="18" charset="0"/>
            </a:endParaRPr>
          </a:p>
          <a:p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Clinical rubrics: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</a:rPr>
              <a:t>Rubrics related to disease conditions are called clinical rubrics. </a:t>
            </a:r>
            <a:r>
              <a:rPr lang="en-US" sz="3600" dirty="0" err="1" smtClean="0">
                <a:latin typeface="Times New Roman" pitchFamily="18" charset="0"/>
              </a:rPr>
              <a:t>Eg-Addision’s</a:t>
            </a:r>
            <a:r>
              <a:rPr lang="en-US" sz="3600" dirty="0" smtClean="0">
                <a:latin typeface="Times New Roman" pitchFamily="18" charset="0"/>
              </a:rPr>
              <a:t> disease, anemia etc.</a:t>
            </a: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Eliminating rubrics: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- It is the rubric which is used for elimination of apparently similar medicines in order to select the simillimum</a:t>
            </a:r>
            <a:r>
              <a:rPr lang="en-US" sz="3400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500042"/>
            <a:ext cx="857256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CROSS-REFERENCES:</a:t>
            </a:r>
            <a:r>
              <a:rPr lang="en-US" sz="3600" dirty="0" smtClean="0">
                <a:latin typeface="Times New Roman" pitchFamily="18" charset="0"/>
              </a:rPr>
              <a:t> </a:t>
            </a: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It means a reference made from one part of a book, register etc. to another part where the same word or subject is treated of. </a:t>
            </a: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In repertory, cross- references means the referring of similar rubrics either to compare or to enhance the knowledge of a group of medicines. </a:t>
            </a:r>
          </a:p>
          <a:p>
            <a:pPr>
              <a:buFontTx/>
              <a:buNone/>
            </a:pP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219200"/>
          </a:xfrm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of Repertory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990600"/>
            <a:ext cx="8710642" cy="5510234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find out the similimum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 reference book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helps us to study of Materia Medica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Helps to  find out a complete symptom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helps in formulating questions.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Its constant use makes a physicians efficient.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suggests related remedies, which could be helpful for selecting a drug for a second prescription.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</a:rPr>
              <a:t>CROSS-REFERENCES (</a:t>
            </a:r>
            <a:r>
              <a:rPr lang="en-US" b="1" u="sng" dirty="0" err="1" smtClean="0">
                <a:solidFill>
                  <a:srgbClr val="C00000"/>
                </a:solidFill>
                <a:latin typeface="Times New Roman" pitchFamily="18" charset="0"/>
              </a:rPr>
              <a:t>Contd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</a:rPr>
              <a:t>…):</a:t>
            </a:r>
            <a:r>
              <a:rPr lang="en-US" dirty="0" smtClean="0">
                <a:latin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</a:rPr>
              <a:t>They are two types: 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1. The main rubric contain a synonym in the bracket without giving any medicines against it. 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2. The main rubric contain some terms, which are similar in meaning. Such rubrics also contain a group of medicines.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reference to repertories for homoeopathic students-DR. SIJU .P.V </a:t>
            </a:r>
          </a:p>
          <a:p>
            <a:r>
              <a:rPr lang="en-US" b="1" dirty="0" smtClean="0"/>
              <a:t>Essentials of repertorisation-DR.SHASHI KANT TIWARI</a:t>
            </a: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>
              <a:solidFill>
                <a:srgbClr val="0000CC"/>
              </a:solidFill>
            </a:endParaRPr>
          </a:p>
        </p:txBody>
      </p:sp>
      <p:sp>
        <p:nvSpPr>
          <p:cNvPr id="54279" name="WordArt 1031"/>
          <p:cNvSpPr>
            <a:spLocks noChangeArrowheads="1" noChangeShapeType="1" noTextEdit="1"/>
          </p:cNvSpPr>
          <p:nvPr/>
        </p:nvSpPr>
        <p:spPr bwMode="auto">
          <a:xfrm>
            <a:off x="0" y="2286000"/>
            <a:ext cx="91440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rgbClr val="868686"/>
                  </a:outerShdw>
                </a:effectLst>
                <a:latin typeface="Impact"/>
              </a:rPr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833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(Contd..)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study of sub-rubric will help us to formulate questions to complete the disease picture.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a pathological prescription if nothing is available, the remedies present in that rubrics can be differentiated and given.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In a one-sided disease, depending upon the presenting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symptomatology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repertorisation can be done and a prescription given. 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4572032"/>
          </a:xfrm>
        </p:spPr>
        <p:txBody>
          <a:bodyPr/>
          <a:lstStyle/>
          <a:p>
            <a:pPr>
              <a:buNone/>
            </a:pP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(</a:t>
            </a:r>
            <a:r>
              <a:rPr lang="en-US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 to repertory will show the remedies for the referred condition that the physician may not have thought of.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helps to refresh memory for particular symptoms.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553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(</a:t>
            </a:r>
            <a:r>
              <a:rPr lang="en-US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>
              <a:lnSpc>
                <a:spcPct val="9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quest for compiling an updated repertory has not only given birth to many repertories, but also to authentic repertories. Modern repertories can also be considered as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sources of information.</a:t>
            </a:r>
          </a:p>
          <a:p>
            <a:pPr>
              <a:lnSpc>
                <a:spcPct val="90000"/>
              </a:lnSpc>
            </a:pPr>
            <a:endParaRPr lang="en-US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Through the references and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‘cross – reference’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one can know the similar rubrics. Thus repertories help us to select the right rubric among similar rubrics.</a:t>
            </a:r>
          </a:p>
          <a:p>
            <a:pPr>
              <a:lnSpc>
                <a:spcPct val="90000"/>
              </a:lnSpc>
            </a:pPr>
            <a:endParaRPr lang="en-US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62612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Uses (</a:t>
            </a:r>
            <a:r>
              <a:rPr lang="en-US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>
              <a:lnSpc>
                <a:spcPct val="90000"/>
              </a:lnSpc>
              <a:buNone/>
            </a:pPr>
            <a:endParaRPr lang="en-US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Addition of a number of medicines, clinical rubrics and pathological generals helps in the study of homoeopathy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in relation to modern pathology.</a:t>
            </a:r>
          </a:p>
          <a:p>
            <a:pPr>
              <a:lnSpc>
                <a:spcPct val="90000"/>
              </a:lnSpc>
            </a:pPr>
            <a:endParaRPr lang="en-US" b="1" dirty="0" smtClean="0">
              <a:solidFill>
                <a:srgbClr val="990099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 With introduction of the computer in repertory, it has become an invaluable companion, both for clinicians and Academicians.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It helps in a speedy retrieval of the known facts.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572560" cy="939784"/>
          </a:xfrm>
        </p:spPr>
        <p:txBody>
          <a:bodyPr>
            <a:noAutofit/>
          </a:bodyPr>
          <a:lstStyle/>
          <a:p>
            <a:pPr algn="l"/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 TO USE THE REPERTORY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Cases where several remedies seem to cover the picture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Mismanaged cases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Cases where do not show clear picture and related group of remedies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trace out probable sequence of remedies that may be necessary to cure.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differentiate between seemingly indicated remedies.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work out relationship of remedies and second prescription.</a:t>
            </a:r>
          </a:p>
          <a:p>
            <a:pPr>
              <a:buFontTx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772400" cy="762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 NOT TO USE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357430"/>
            <a:ext cx="7696200" cy="213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latin typeface="Times New Roman" pitchFamily="18" charset="0"/>
              </a:rPr>
              <a:t>In those cases where there are clear indication of </a:t>
            </a:r>
            <a:r>
              <a:rPr lang="en-US" sz="4000" b="1" i="1" dirty="0" smtClean="0">
                <a:latin typeface="Times New Roman" pitchFamily="18" charset="0"/>
              </a:rPr>
              <a:t>simillimum.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 smtClean="0">
                <a:solidFill>
                  <a:schemeClr val="accent4">
                    <a:lumMod val="75000"/>
                  </a:schemeClr>
                </a:solidFill>
              </a:rPr>
              <a:t>LIMITATIONS OF REPERTORY</a:t>
            </a:r>
            <a:endParaRPr lang="en-US" sz="4800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is a means to an end, never an end in itself.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Each one has its own scope and limitations.one should be thorough with all types of repertories in order to get the best out of them.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 additions to Materia Medica cannot be accommodated in repertories on a day to day basis. Hence, they cannot always keep pace with the latest in Materia Medica.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 OF REPERTORY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1114</Words>
  <Application>Microsoft Office PowerPoint</Application>
  <PresentationFormat>On-screen Show (4:3)</PresentationFormat>
  <Paragraphs>140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Impact</vt:lpstr>
      <vt:lpstr>Times New Roman</vt:lpstr>
      <vt:lpstr>Office Theme</vt:lpstr>
      <vt:lpstr>USES  OF  REPERTORY</vt:lpstr>
      <vt:lpstr>Uses of Repertory</vt:lpstr>
      <vt:lpstr>PowerPoint Presentation</vt:lpstr>
      <vt:lpstr>PowerPoint Presentation</vt:lpstr>
      <vt:lpstr>PowerPoint Presentation</vt:lpstr>
      <vt:lpstr>PowerPoint Presentation</vt:lpstr>
      <vt:lpstr>WHERE TO USE THE REPERTORY</vt:lpstr>
      <vt:lpstr>WHERE NOT TO USE</vt:lpstr>
      <vt:lpstr>LIMITATIONS OF REPERTORY</vt:lpstr>
      <vt:lpstr>LIMITATIONS (Contd..)</vt:lpstr>
      <vt:lpstr>LIMITATIONS (Contd..)</vt:lpstr>
      <vt:lpstr>PowerPoint Presentation</vt:lpstr>
      <vt:lpstr>PowerPoint Presentation</vt:lpstr>
      <vt:lpstr>TERMINOLOGIES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Lib Lab One</cp:lastModifiedBy>
  <cp:revision>41</cp:revision>
  <dcterms:created xsi:type="dcterms:W3CDTF">2006-08-16T00:00:00Z</dcterms:created>
  <dcterms:modified xsi:type="dcterms:W3CDTF">2020-11-24T11:14:56Z</dcterms:modified>
</cp:coreProperties>
</file>